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05613" cy="99441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3820"/>
            <a:ext cx="9144000" cy="702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2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1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56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000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9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3726000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3607200"/>
            <a:ext cx="76392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52400" y="1209600"/>
            <a:ext cx="7639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412800" y="1209600"/>
            <a:ext cx="2354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2390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3607200"/>
            <a:ext cx="23904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37200" y="1209600"/>
            <a:ext cx="2354400" cy="21852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76800" y="3607200"/>
            <a:ext cx="23904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01200" y="3607200"/>
            <a:ext cx="23904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2400" y="1209600"/>
            <a:ext cx="76392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93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682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61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076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05594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65063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24532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84000" y="1222512"/>
            <a:ext cx="14076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84000" y="2099425"/>
            <a:ext cx="14076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120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16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31200" y="2099425"/>
            <a:ext cx="1760400" cy="370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7604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07817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69509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631200" y="1222512"/>
            <a:ext cx="17604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957564" y="2906130"/>
            <a:ext cx="1191600" cy="1192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752510" y="12096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2700000" flipH="1" flipV="1">
            <a:off x="4963484" y="4009375"/>
            <a:ext cx="396053" cy="359847"/>
          </a:xfrm>
          <a:prstGeom prst="rightArrow">
            <a:avLst>
              <a:gd name="adj1" fmla="val 63333"/>
              <a:gd name="adj2" fmla="val 49582"/>
            </a:avLst>
          </a:prstGeom>
          <a:solidFill>
            <a:srgbClr val="00338D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5" name="AutoShape 20"/>
          <p:cNvSpPr>
            <a:spLocks noChangeArrowheads="1"/>
          </p:cNvSpPr>
          <p:nvPr userDrawn="1"/>
        </p:nvSpPr>
        <p:spPr bwMode="gray">
          <a:xfrm rot="18900000" flipV="1">
            <a:off x="3749594" y="4014666"/>
            <a:ext cx="408055" cy="349264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48"/>
          </p:nvPr>
        </p:nvSpPr>
        <p:spPr bwMode="gray">
          <a:xfrm>
            <a:off x="752510" y="39708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50"/>
          </p:nvPr>
        </p:nvSpPr>
        <p:spPr bwMode="gray">
          <a:xfrm>
            <a:off x="5508000" y="1209600"/>
            <a:ext cx="2885771" cy="388800"/>
          </a:xfrm>
          <a:prstGeom prst="rect">
            <a:avLst/>
          </a:prstGeom>
          <a:solidFill>
            <a:schemeClr val="tx2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52"/>
          </p:nvPr>
        </p:nvSpPr>
        <p:spPr bwMode="gray">
          <a:xfrm>
            <a:off x="5508000" y="3970800"/>
            <a:ext cx="2885771" cy="388800"/>
          </a:xfrm>
          <a:prstGeom prst="rect">
            <a:avLst/>
          </a:prstGeom>
          <a:solidFill>
            <a:srgbClr val="00338D"/>
          </a:solidFill>
          <a:ln w="12700">
            <a:solidFill>
              <a:srgbClr val="00338D"/>
            </a:solidFill>
          </a:ln>
        </p:spPr>
        <p:txBody>
          <a:bodyPr vert="horz" lIns="54000" tIns="54000" rIns="54000" bIns="54000" rtlCol="0" anchor="ctr" anchorCtr="0">
            <a:no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AutoShape 20"/>
          <p:cNvSpPr>
            <a:spLocks noChangeArrowheads="1"/>
          </p:cNvSpPr>
          <p:nvPr userDrawn="1"/>
        </p:nvSpPr>
        <p:spPr bwMode="gray">
          <a:xfrm rot="2700000">
            <a:off x="3762968" y="2667998"/>
            <a:ext cx="382279" cy="37705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0" name="AutoShape 20"/>
          <p:cNvSpPr>
            <a:spLocks noChangeArrowheads="1"/>
          </p:cNvSpPr>
          <p:nvPr userDrawn="1"/>
        </p:nvSpPr>
        <p:spPr bwMode="gray">
          <a:xfrm rot="18900000" flipH="1">
            <a:off x="4964093" y="2673543"/>
            <a:ext cx="393864" cy="365965"/>
          </a:xfrm>
          <a:prstGeom prst="rightArrow">
            <a:avLst>
              <a:gd name="adj1" fmla="val 63333"/>
              <a:gd name="adj2" fmla="val 49582"/>
            </a:avLst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>
            <a:noAutofit/>
          </a:bodyPr>
          <a:lstStyle/>
          <a:p>
            <a:endParaRPr lang="en-CA" sz="1400" dirty="0">
              <a:solidFill>
                <a:srgbClr val="483698"/>
              </a:solidFill>
              <a:latin typeface="+mn-lt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3"/>
          </p:nvPr>
        </p:nvSpPr>
        <p:spPr>
          <a:xfrm>
            <a:off x="752510" y="1598400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4"/>
          </p:nvPr>
        </p:nvSpPr>
        <p:spPr>
          <a:xfrm>
            <a:off x="752510" y="4355784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5"/>
          </p:nvPr>
        </p:nvSpPr>
        <p:spPr>
          <a:xfrm>
            <a:off x="5506571" y="1598400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56"/>
          </p:nvPr>
        </p:nvSpPr>
        <p:spPr>
          <a:xfrm>
            <a:off x="5506571" y="4355784"/>
            <a:ext cx="2887200" cy="1447300"/>
          </a:xfrm>
          <a:ln w="12700">
            <a:solidFill>
              <a:schemeClr val="tx2"/>
            </a:solidFill>
          </a:ln>
        </p:spPr>
        <p:txBody>
          <a:bodyPr lIns="54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7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" y="0"/>
            <a:ext cx="9119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2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2 - right dark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756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000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52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41940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41940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ln w="1270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-1" r="11694" b="179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Freeform 19"/>
          <p:cNvSpPr>
            <a:spLocks noEditPoints="1"/>
          </p:cNvSpPr>
          <p:nvPr userDrawn="1"/>
        </p:nvSpPr>
        <p:spPr bwMode="auto">
          <a:xfrm>
            <a:off x="7472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26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Colors</a:t>
            </a:r>
            <a:endParaRPr lang="en-US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52400" y="1430719"/>
            <a:ext cx="7639200" cy="4323905"/>
            <a:chOff x="752400" y="1211263"/>
            <a:chExt cx="7647063" cy="4594225"/>
          </a:xfrm>
        </p:grpSpPr>
        <p:sp>
          <p:nvSpPr>
            <p:cNvPr id="53" name="TextBox 52"/>
            <p:cNvSpPr txBox="1"/>
            <p:nvPr userDrawn="1"/>
          </p:nvSpPr>
          <p:spPr>
            <a:xfrm>
              <a:off x="752400" y="1211263"/>
              <a:ext cx="82867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Primary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752400" y="2257893"/>
              <a:ext cx="89842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Secondary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752400" y="3304523"/>
              <a:ext cx="89842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Tertiary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1566545" y="1211263"/>
              <a:ext cx="90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KPMG Blue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0 / 51 / 141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555365" y="1211263"/>
              <a:ext cx="900000" cy="720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Medium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94 / 184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544185" y="1211263"/>
              <a:ext cx="90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145 / 218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1566545" y="2257893"/>
              <a:ext cx="900000" cy="7200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Violet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72 / 54 / 152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2555365" y="2257893"/>
              <a:ext cx="900000" cy="720000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Purple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71 / 10 / 104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3544185" y="2257893"/>
              <a:ext cx="900000" cy="720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Light Purple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109 / 32 /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33005" y="2257893"/>
              <a:ext cx="900000" cy="720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Green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0 / 163 / 161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1566545" y="3304523"/>
              <a:ext cx="900000" cy="720000"/>
            </a:xfrm>
            <a:prstGeom prst="rect">
              <a:avLst/>
            </a:prstGeom>
            <a:solidFill>
              <a:srgbClr val="009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Dark 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154 / 68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2555365" y="3304523"/>
              <a:ext cx="900000" cy="720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Light Green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67 / 176 / 42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3544185" y="3304523"/>
              <a:ext cx="900000" cy="720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Yellow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234 / 170 / 0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33005" y="3304523"/>
              <a:ext cx="900000" cy="720000"/>
            </a:xfrm>
            <a:prstGeom prst="rect">
              <a:avLst/>
            </a:prstGeom>
            <a:solidFill>
              <a:srgbClr val="F68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Orange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246 / 141 / 46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521825" y="3304523"/>
              <a:ext cx="900000" cy="720000"/>
            </a:xfrm>
            <a:prstGeom prst="rect">
              <a:avLst/>
            </a:prstGeom>
            <a:solidFill>
              <a:srgbClr val="BC2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Red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188 / 32 / 75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6510645" y="3304523"/>
              <a:ext cx="900000" cy="720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198 / 0 / 126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1566545" y="4285386"/>
              <a:ext cx="90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KPMG Blue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0 / 51 / 141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33005" y="4285386"/>
              <a:ext cx="900000" cy="7200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Medium Blue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0 / 94 / 184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2555365" y="4285386"/>
              <a:ext cx="90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Light Blue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0 / 145 / 218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3544185" y="4285386"/>
              <a:ext cx="900000" cy="720000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Light Purple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109 / 32 /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5521825" y="4285386"/>
              <a:ext cx="900000" cy="720000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Green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0 / 163 / 161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7499463" y="4285386"/>
              <a:ext cx="900000" cy="72000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Green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67 / 176 / 42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510645" y="4285386"/>
              <a:ext cx="900000" cy="720000"/>
            </a:xfrm>
            <a:prstGeom prst="rect">
              <a:avLst/>
            </a:prstGeom>
            <a:solidFill>
              <a:srgbClr val="EAA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Yellow</a:t>
              </a:r>
            </a:p>
            <a:p>
              <a:pPr algn="ctr"/>
              <a:r>
                <a:rPr lang="en-GB" sz="900" smtClean="0">
                  <a:solidFill>
                    <a:schemeClr val="bg1"/>
                  </a:solidFill>
                </a:rPr>
                <a:t>234 / 170 / 0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566545" y="5085488"/>
              <a:ext cx="900000" cy="720000"/>
            </a:xfrm>
            <a:prstGeom prst="rect">
              <a:avLst/>
            </a:prstGeom>
            <a:solidFill>
              <a:srgbClr val="C60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198 / 0 / 126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2555365" y="5085488"/>
              <a:ext cx="900000" cy="720000"/>
            </a:xfrm>
            <a:prstGeom prst="rect">
              <a:avLst/>
            </a:prstGeom>
            <a:solidFill>
              <a:srgbClr val="753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Dark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 Brown</a:t>
              </a:r>
            </a:p>
            <a:p>
              <a:pPr algn="ctr"/>
              <a:r>
                <a:rPr lang="en-GB" sz="900" baseline="0" dirty="0" smtClean="0">
                  <a:solidFill>
                    <a:schemeClr val="bg1"/>
                  </a:solidFill>
                </a:rPr>
                <a:t>117 / 63 / 25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3544185" y="5085488"/>
              <a:ext cx="900000" cy="720000"/>
            </a:xfrm>
            <a:prstGeom prst="rect">
              <a:avLst/>
            </a:prstGeom>
            <a:solidFill>
              <a:srgbClr val="9B6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Brown</a:t>
              </a:r>
            </a:p>
            <a:p>
              <a:pPr algn="ctr"/>
              <a:r>
                <a:rPr lang="en-GB" sz="900" baseline="0" dirty="0" smtClean="0">
                  <a:solidFill>
                    <a:schemeClr val="bg1"/>
                  </a:solidFill>
                </a:rPr>
                <a:t>155 / 100 / 46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5521825" y="5085488"/>
              <a:ext cx="900000" cy="720000"/>
            </a:xfrm>
            <a:prstGeom prst="rect">
              <a:avLst/>
            </a:prstGeom>
            <a:solidFill>
              <a:srgbClr val="E3BC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Beige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227 / 188 / 159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33005" y="5085488"/>
              <a:ext cx="900000" cy="720000"/>
            </a:xfrm>
            <a:prstGeom prst="rect">
              <a:avLst/>
            </a:prstGeom>
            <a:solidFill>
              <a:srgbClr val="9D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Olive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157 / 147 / 117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6510645" y="5085488"/>
              <a:ext cx="900000" cy="720000"/>
            </a:xfrm>
            <a:prstGeom prst="rect">
              <a:avLst/>
            </a:prstGeom>
            <a:solidFill>
              <a:srgbClr val="E36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Light Pink</a:t>
              </a:r>
            </a:p>
            <a:p>
              <a:pPr algn="ctr"/>
              <a:r>
                <a:rPr lang="en-GB" sz="900" dirty="0" smtClean="0">
                  <a:solidFill>
                    <a:schemeClr val="bg1"/>
                  </a:solidFill>
                </a:rPr>
                <a:t>227 / 104 /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 119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52400" y="4285386"/>
              <a:ext cx="814145" cy="504825"/>
            </a:xfrm>
            <a:prstGeom prst="rect">
              <a:avLst/>
            </a:prstGeom>
            <a:noFill/>
          </p:spPr>
          <p:txBody>
            <a:bodyPr wrap="square" lIns="0" tIns="0" rIns="54007" bIns="0" rtlCol="0">
              <a:noAutofit/>
            </a:bodyPr>
            <a:lstStyle/>
            <a:p>
              <a:r>
                <a:rPr lang="en-GB" sz="1000" b="1" dirty="0" smtClean="0">
                  <a:solidFill>
                    <a:schemeClr val="tx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tx2"/>
                  </a:solidFill>
                </a:rPr>
                <a:t> o</a:t>
              </a:r>
              <a:r>
                <a:rPr lang="en-GB" sz="1000" b="1" dirty="0" smtClean="0">
                  <a:solidFill>
                    <a:schemeClr val="tx2"/>
                  </a:solidFill>
                </a:rPr>
                <a:t>rder for graphs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83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2" y="0"/>
            <a:ext cx="747713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15840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4000" y="4587244"/>
            <a:ext cx="6815463" cy="84600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84000" y="5634830"/>
            <a:ext cx="6815463" cy="169277"/>
          </a:xfrm>
        </p:spPr>
        <p:txBody>
          <a:bodyPr>
            <a:noAutofit/>
          </a:bodyPr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4000" y="3539658"/>
            <a:ext cx="6815463" cy="846000"/>
          </a:xfrm>
        </p:spPr>
        <p:txBody>
          <a:bodyPr/>
          <a:lstStyle>
            <a:lvl1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1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84000" y="3187907"/>
            <a:ext cx="241173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75338" y="3187907"/>
            <a:ext cx="2361268" cy="119064"/>
          </a:xfrm>
        </p:spPr>
        <p:txBody>
          <a:bodyPr/>
          <a:lstStyle>
            <a:lvl1pPr>
              <a:buFontTx/>
              <a:buNone/>
              <a:defRPr sz="12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8" y="2682350"/>
            <a:ext cx="1325883" cy="3810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2682350"/>
            <a:ext cx="2523749" cy="38404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846217" y="6690918"/>
            <a:ext cx="5442857" cy="9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702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75" y="1339200"/>
            <a:ext cx="4983288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3444975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4975" y="5036400"/>
            <a:ext cx="45324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6" y="0"/>
            <a:ext cx="913155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16175" y="1339200"/>
            <a:ext cx="4983288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right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3444975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44975" y="5036400"/>
            <a:ext cx="4954488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79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" y="0"/>
            <a:ext cx="9119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5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99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4800" y="13464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 – 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587731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" name="Freeform 19"/>
          <p:cNvSpPr>
            <a:spLocks noEditPoints="1"/>
          </p:cNvSpPr>
          <p:nvPr userDrawn="1"/>
        </p:nvSpPr>
        <p:spPr bwMode="auto">
          <a:xfrm>
            <a:off x="20641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64100" y="5036400"/>
            <a:ext cx="61727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72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3726000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0"/>
            <a:ext cx="3726000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209600"/>
            <a:ext cx="7639200" cy="458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8" name="Freeform 19"/>
          <p:cNvSpPr>
            <a:spLocks noEditPoints="1"/>
          </p:cNvSpPr>
          <p:nvPr userDrawn="1"/>
        </p:nvSpPr>
        <p:spPr bwMode="auto">
          <a:xfrm>
            <a:off x="747238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7190610" y="6320118"/>
            <a:ext cx="1201210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‹nr.›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731600" y="6320118"/>
            <a:ext cx="5817600" cy="370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[year] [legal member firm name], a [jurisdiction] [legal structure] and a member firm of the KPMG network of independent member firms affiliated with KPMG International Cooperative, a Swiss entity. All rights reserved.</a:t>
            </a:r>
            <a:endParaRPr lang="en-GB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846217" y="6690918"/>
            <a:ext cx="5442857" cy="9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3" r:id="rId3"/>
    <p:sldLayoutId id="2147483679" r:id="rId4"/>
    <p:sldLayoutId id="2147483675" r:id="rId5"/>
    <p:sldLayoutId id="2147483680" r:id="rId6"/>
    <p:sldLayoutId id="2147483666" r:id="rId7"/>
    <p:sldLayoutId id="2147483664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701" r:id="rId17"/>
    <p:sldLayoutId id="2147483697" r:id="rId18"/>
    <p:sldLayoutId id="2147483703" r:id="rId19"/>
    <p:sldLayoutId id="2147483699" r:id="rId20"/>
    <p:sldLayoutId id="2147483700" r:id="rId21"/>
    <p:sldLayoutId id="2147483662" r:id="rId22"/>
    <p:sldLayoutId id="2147483682" r:id="rId23"/>
    <p:sldLayoutId id="2147483683" r:id="rId24"/>
    <p:sldLayoutId id="2147483684" r:id="rId25"/>
    <p:sldLayoutId id="2147483685" r:id="rId26"/>
    <p:sldLayoutId id="2147483702" r:id="rId27"/>
    <p:sldLayoutId id="2147483667" r:id="rId2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82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pos="470" userDrawn="1">
          <p15:clr>
            <a:srgbClr val="F26B43"/>
          </p15:clr>
        </p15:guide>
        <p15:guide id="3" pos="5291" userDrawn="1">
          <p15:clr>
            <a:srgbClr val="F26B43"/>
          </p15:clr>
        </p15:guide>
        <p15:guide id="4" orient="horz" pos="76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Konsekvenser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smtClean="0"/>
              <a:t> PSD2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07411"/>
              </p:ext>
            </p:extLst>
          </p:nvPr>
        </p:nvGraphicFramePr>
        <p:xfrm>
          <a:off x="752400" y="1209600"/>
          <a:ext cx="7639200" cy="455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063"/>
                <a:gridCol w="1534601"/>
                <a:gridCol w="2323268"/>
                <a:gridCol w="2323268"/>
              </a:tblGrid>
              <a:tr h="285245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Aktører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Variationer</a:t>
                      </a:r>
                      <a:r>
                        <a:rPr lang="en-GB" sz="900" dirty="0" smtClean="0"/>
                        <a:t> / </a:t>
                      </a:r>
                      <a:r>
                        <a:rPr lang="en-GB" sz="900" dirty="0" err="1" smtClean="0"/>
                        <a:t>firmaer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Muligheder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Trusler</a:t>
                      </a:r>
                      <a:r>
                        <a:rPr lang="en-GB" sz="900" dirty="0" smtClean="0"/>
                        <a:t> og </a:t>
                      </a:r>
                      <a:r>
                        <a:rPr lang="en-GB" sz="900" dirty="0" err="1" smtClean="0"/>
                        <a:t>udfordringer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Forbruger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Forbruger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Billigere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overførsler</a:t>
                      </a:r>
                      <a:r>
                        <a:rPr lang="en-GB" sz="900" dirty="0" smtClean="0"/>
                        <a:t>,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ikke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mindst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internationale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smtClean="0"/>
                        <a:t>Nye services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It-</a:t>
                      </a:r>
                      <a:r>
                        <a:rPr lang="en-GB" sz="900" baseline="0" dirty="0" smtClean="0"/>
                        <a:t> og </a:t>
                      </a:r>
                      <a:r>
                        <a:rPr lang="en-GB" sz="900" baseline="0" dirty="0" err="1" smtClean="0"/>
                        <a:t>forbruger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s</a:t>
                      </a:r>
                      <a:r>
                        <a:rPr lang="en-GB" sz="900" dirty="0" err="1" smtClean="0"/>
                        <a:t>ikkerhed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Banker</a:t>
                      </a:r>
                    </a:p>
                    <a:p>
                      <a:r>
                        <a:rPr lang="en-GB" sz="900" dirty="0" smtClean="0"/>
                        <a:t>(AISP</a:t>
                      </a:r>
                      <a:r>
                        <a:rPr lang="en-GB" sz="900" baseline="0" dirty="0" smtClean="0"/>
                        <a:t> + PISP)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Filialbaserede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Digitale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Neobanker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smtClean="0"/>
                        <a:t>Remove the middleman (</a:t>
                      </a:r>
                      <a:r>
                        <a:rPr lang="en-GB" sz="900" dirty="0" err="1" smtClean="0"/>
                        <a:t>betalingsinf</a:t>
                      </a:r>
                      <a:r>
                        <a:rPr lang="en-GB" sz="900" dirty="0" smtClean="0"/>
                        <a:t>.)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Kend</a:t>
                      </a:r>
                      <a:r>
                        <a:rPr lang="en-GB" sz="900" dirty="0" smtClean="0"/>
                        <a:t> din </a:t>
                      </a:r>
                      <a:r>
                        <a:rPr lang="en-GB" sz="900" dirty="0" err="1" smtClean="0"/>
                        <a:t>egen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dirty="0" err="1" smtClean="0"/>
                        <a:t>kunde</a:t>
                      </a:r>
                      <a:r>
                        <a:rPr lang="en-GB" sz="900" dirty="0" smtClean="0"/>
                        <a:t> / loyalty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Kan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stille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skarp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pris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til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nye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kunder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smtClean="0"/>
                        <a:t>Nye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smtClean="0"/>
                        <a:t>Nye </a:t>
                      </a:r>
                      <a:r>
                        <a:rPr lang="en-GB" sz="900" baseline="0" dirty="0" err="1" smtClean="0"/>
                        <a:t>alliancer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Etabler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egne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økosystemer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Fald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indtjening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på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overførsler</a:t>
                      </a:r>
                      <a:r>
                        <a:rPr lang="en-GB" sz="900" baseline="0" dirty="0" smtClean="0"/>
                        <a:t> (</a:t>
                      </a:r>
                      <a:r>
                        <a:rPr lang="en-GB" sz="900" baseline="0" dirty="0" err="1" smtClean="0"/>
                        <a:t>herunder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internationale</a:t>
                      </a:r>
                      <a:r>
                        <a:rPr lang="en-GB" sz="900" baseline="0" dirty="0" smtClean="0"/>
                        <a:t>)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Skal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betale</a:t>
                      </a:r>
                      <a:r>
                        <a:rPr lang="en-GB" sz="900" baseline="0" dirty="0" smtClean="0"/>
                        <a:t> for at </a:t>
                      </a:r>
                      <a:r>
                        <a:rPr lang="en-GB" sz="900" baseline="0" dirty="0" err="1" smtClean="0"/>
                        <a:t>etablere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datainfrastruktur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Infrastruktur</a:t>
                      </a:r>
                      <a:endParaRPr lang="en-GB" sz="900" dirty="0" smtClean="0"/>
                    </a:p>
                    <a:p>
                      <a:r>
                        <a:rPr lang="en-GB" sz="900" dirty="0" smtClean="0"/>
                        <a:t>(AISP)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Betalingsinfrastruktur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Kreditkort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Mulighed</a:t>
                      </a:r>
                      <a:r>
                        <a:rPr lang="en-GB" sz="900" baseline="0" dirty="0" smtClean="0"/>
                        <a:t> for at </a:t>
                      </a:r>
                      <a:r>
                        <a:rPr lang="en-GB" sz="900" baseline="0" dirty="0" err="1" smtClean="0"/>
                        <a:t>udbygge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egen</a:t>
                      </a:r>
                      <a:r>
                        <a:rPr lang="en-GB" sz="900" baseline="0" dirty="0" smtClean="0"/>
                        <a:t> position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Fald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indtjening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pr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transaktion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Risiko</a:t>
                      </a:r>
                      <a:r>
                        <a:rPr lang="en-GB" sz="900" dirty="0" smtClean="0"/>
                        <a:t> for at </a:t>
                      </a:r>
                      <a:r>
                        <a:rPr lang="en-GB" sz="900" dirty="0" err="1" smtClean="0"/>
                        <a:t>miste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relevans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Retailers / merchants</a:t>
                      </a:r>
                    </a:p>
                    <a:p>
                      <a:r>
                        <a:rPr lang="en-GB" sz="900" dirty="0" smtClean="0"/>
                        <a:t>(PISP + AISP)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Supermarkeder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Specialbutikker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Små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handlende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Billigere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betalinger</a:t>
                      </a:r>
                      <a:r>
                        <a:rPr lang="en-GB" sz="900" dirty="0" smtClean="0"/>
                        <a:t> (</a:t>
                      </a:r>
                      <a:r>
                        <a:rPr lang="en-GB" sz="900" dirty="0" err="1" smtClean="0"/>
                        <a:t>vha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nye</a:t>
                      </a:r>
                      <a:r>
                        <a:rPr lang="en-GB" sz="900" baseline="0" dirty="0" smtClean="0"/>
                        <a:t> PISP)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err="1" smtClean="0"/>
                        <a:t>Kend</a:t>
                      </a:r>
                      <a:r>
                        <a:rPr lang="en-GB" sz="900" dirty="0" smtClean="0"/>
                        <a:t> din </a:t>
                      </a:r>
                      <a:r>
                        <a:rPr lang="en-GB" sz="900" dirty="0" err="1" smtClean="0"/>
                        <a:t>kunde</a:t>
                      </a:r>
                      <a:r>
                        <a:rPr lang="en-GB" sz="900" baseline="0" dirty="0" smtClean="0"/>
                        <a:t> / loyalty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Nye</a:t>
                      </a:r>
                      <a:r>
                        <a:rPr lang="en-GB" sz="900" baseline="0" dirty="0" smtClean="0"/>
                        <a:t> spiller der </a:t>
                      </a:r>
                      <a:r>
                        <a:rPr lang="en-GB" sz="900" baseline="0" dirty="0" err="1" smtClean="0"/>
                        <a:t>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billigere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Disruption</a:t>
                      </a:r>
                      <a:r>
                        <a:rPr lang="en-GB" sz="900" baseline="0" dirty="0" smtClean="0"/>
                        <a:t> for merchants </a:t>
                      </a:r>
                      <a:r>
                        <a:rPr lang="en-GB" sz="900" baseline="0" dirty="0" err="1" smtClean="0"/>
                        <a:t>fra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nye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spillere</a:t>
                      </a:r>
                      <a:r>
                        <a:rPr lang="en-GB" sz="900" baseline="0" dirty="0" smtClean="0"/>
                        <a:t> der </a:t>
                      </a:r>
                      <a:r>
                        <a:rPr lang="en-GB" sz="900" baseline="0" dirty="0" err="1" smtClean="0"/>
                        <a:t>kender</a:t>
                      </a:r>
                      <a:r>
                        <a:rPr lang="en-GB" sz="900" baseline="0" dirty="0" smtClean="0"/>
                        <a:t> dine </a:t>
                      </a:r>
                      <a:r>
                        <a:rPr lang="en-GB" sz="900" baseline="0" dirty="0" err="1" smtClean="0"/>
                        <a:t>kunder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bedre</a:t>
                      </a:r>
                      <a:r>
                        <a:rPr lang="en-GB" sz="900" baseline="0" dirty="0" smtClean="0"/>
                        <a:t> end dig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Rådgivningstunge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finansielle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transaktioner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err="1" smtClean="0"/>
                        <a:t>Realkredit</a:t>
                      </a:r>
                      <a:endParaRPr lang="en-GB" sz="9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err="1" smtClean="0"/>
                        <a:t>Forsikring</a:t>
                      </a:r>
                      <a:endParaRPr lang="en-GB" sz="90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err="1" smtClean="0"/>
                        <a:t>Bilhandel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Kend</a:t>
                      </a:r>
                      <a:r>
                        <a:rPr lang="en-GB" sz="900" dirty="0" smtClean="0"/>
                        <a:t> din </a:t>
                      </a:r>
                      <a:r>
                        <a:rPr lang="en-GB" sz="900" dirty="0" err="1" smtClean="0"/>
                        <a:t>kunde</a:t>
                      </a:r>
                      <a:r>
                        <a:rPr lang="en-GB" sz="900" dirty="0" smtClean="0"/>
                        <a:t> / loyalty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Stil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en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skarpere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pris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til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kunden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 smtClean="0"/>
                        <a:t>Disruption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fra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nye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spillere</a:t>
                      </a:r>
                      <a:r>
                        <a:rPr lang="en-GB" sz="900" baseline="0" dirty="0" smtClean="0"/>
                        <a:t> der </a:t>
                      </a:r>
                      <a:r>
                        <a:rPr lang="en-GB" sz="900" baseline="0" dirty="0" err="1" smtClean="0"/>
                        <a:t>kender</a:t>
                      </a:r>
                      <a:r>
                        <a:rPr lang="en-GB" sz="900" baseline="0" dirty="0" smtClean="0"/>
                        <a:t> dine </a:t>
                      </a:r>
                      <a:r>
                        <a:rPr lang="en-GB" sz="900" baseline="0" dirty="0" err="1" smtClean="0"/>
                        <a:t>kunder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bedre</a:t>
                      </a:r>
                      <a:r>
                        <a:rPr lang="en-GB" sz="900" baseline="0" dirty="0" smtClean="0"/>
                        <a:t> end dig</a:t>
                      </a:r>
                      <a:endParaRPr lang="en-GB" sz="9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Nye PISP </a:t>
                      </a:r>
                      <a:r>
                        <a:rPr lang="en-GB" sz="900" dirty="0" err="1" smtClean="0"/>
                        <a:t>forretningsmodeller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MobilePay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Apple</a:t>
                      </a:r>
                      <a:r>
                        <a:rPr lang="en-GB" sz="900" baseline="0" dirty="0" smtClean="0"/>
                        <a:t> Pay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Sofort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Truslty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Newbanking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Billigere</a:t>
                      </a:r>
                      <a:r>
                        <a:rPr lang="en-GB" sz="900" baseline="0" dirty="0" smtClean="0"/>
                        <a:t> (og larger scale) </a:t>
                      </a:r>
                      <a:r>
                        <a:rPr lang="en-GB" sz="900" dirty="0" err="1" smtClean="0"/>
                        <a:t>betalingsløsninger</a:t>
                      </a:r>
                      <a:endParaRPr lang="en-GB" sz="9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Internationale </a:t>
                      </a:r>
                      <a:r>
                        <a:rPr lang="en-GB" sz="900" baseline="0" dirty="0" err="1" smtClean="0"/>
                        <a:t>betalinger</a:t>
                      </a:r>
                      <a:endParaRPr lang="en-GB" sz="9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dirty="0" err="1" smtClean="0"/>
                        <a:t>Åbne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eller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lukkede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økosystemer</a:t>
                      </a:r>
                      <a:r>
                        <a:rPr lang="en-GB" sz="900" baseline="0" dirty="0" smtClean="0"/>
                        <a:t> (o</a:t>
                      </a:r>
                      <a:r>
                        <a:rPr lang="en-GB" sz="900" dirty="0" smtClean="0"/>
                        <a:t>wn</a:t>
                      </a:r>
                      <a:r>
                        <a:rPr lang="en-GB" sz="900" baseline="0" dirty="0" smtClean="0"/>
                        <a:t> the customer)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Svært</a:t>
                      </a:r>
                      <a:r>
                        <a:rPr lang="en-GB" sz="900" dirty="0" smtClean="0"/>
                        <a:t> at </a:t>
                      </a:r>
                      <a:r>
                        <a:rPr lang="en-GB" sz="900" dirty="0" err="1" smtClean="0"/>
                        <a:t>få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baseline="0" dirty="0" err="1" smtClean="0"/>
                        <a:t>Forbrugere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til</a:t>
                      </a:r>
                      <a:r>
                        <a:rPr lang="en-GB" sz="900" baseline="0" dirty="0" smtClean="0"/>
                        <a:t> at </a:t>
                      </a:r>
                      <a:r>
                        <a:rPr lang="en-GB" sz="900" baseline="0" dirty="0" err="1" smtClean="0"/>
                        <a:t>betale</a:t>
                      </a:r>
                      <a:r>
                        <a:rPr lang="en-GB" sz="900" baseline="0" dirty="0" smtClean="0"/>
                        <a:t> for </a:t>
                      </a:r>
                      <a:r>
                        <a:rPr lang="en-GB" sz="900" baseline="0" dirty="0" err="1" smtClean="0"/>
                        <a:t>denne</a:t>
                      </a:r>
                      <a:r>
                        <a:rPr lang="en-GB" sz="900" baseline="0" dirty="0" smtClean="0"/>
                        <a:t> slags </a:t>
                      </a:r>
                      <a:r>
                        <a:rPr lang="en-GB" sz="900" baseline="0" dirty="0" err="1" smtClean="0"/>
                        <a:t>ydelser</a:t>
                      </a:r>
                      <a:endParaRPr lang="en-GB" sz="900" dirty="0"/>
                    </a:p>
                  </a:txBody>
                  <a:tcPr/>
                </a:tc>
              </a:tr>
              <a:tr h="46454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Nye AISP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forretningsmodeller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Mint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Moneydashboard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smtClean="0"/>
                        <a:t>Own the customer </a:t>
                      </a:r>
                      <a:r>
                        <a:rPr lang="en-GB" sz="900" dirty="0" err="1" smtClean="0"/>
                        <a:t>vha</a:t>
                      </a:r>
                      <a:r>
                        <a:rPr lang="en-GB" sz="900" dirty="0" smtClean="0"/>
                        <a:t>.</a:t>
                      </a:r>
                      <a:r>
                        <a:rPr lang="en-GB" sz="900" baseline="0" dirty="0" smtClean="0"/>
                        <a:t> services </a:t>
                      </a:r>
                      <a:r>
                        <a:rPr lang="en-GB" sz="900" baseline="0" dirty="0" err="1" smtClean="0"/>
                        <a:t>eller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økosystemer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 err="1" smtClean="0"/>
                        <a:t>Adgang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til</a:t>
                      </a:r>
                      <a:r>
                        <a:rPr lang="en-GB" sz="900" dirty="0" smtClean="0"/>
                        <a:t> </a:t>
                      </a:r>
                      <a:r>
                        <a:rPr lang="en-GB" sz="900" dirty="0" err="1" smtClean="0"/>
                        <a:t>kunder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71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Screen"/>
  <p:tag name="KEYWORD" val="SCREEN"/>
  <p:tag name="TEMPLATEVERSION" val="27/07/2016 10:46:28"/>
</p:tagLst>
</file>

<file path=ppt/theme/theme1.xml><?xml version="1.0" encoding="utf-8"?>
<a:theme xmlns:a="http://schemas.openxmlformats.org/drawingml/2006/main" name="KPMG_Standard_4x3_0922_2015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Screen Standard Template.potx" id="{2C28593D-22EB-4A6A-8C7F-7027AC3531EE}" vid="{573AB6A8-2F11-4917-B977-B0169D230A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Screen Standard Template</Template>
  <TotalTime>757</TotalTime>
  <Words>221</Words>
  <Application>Microsoft Office PowerPoint</Application>
  <PresentationFormat>Skærmshow (4:3)</PresentationFormat>
  <Paragraphs>61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KPMG Extralight</vt:lpstr>
      <vt:lpstr>KPMG_Standard_4x3_0922_2015</vt:lpstr>
      <vt:lpstr>Konsekvenser af PSD2</vt:lpstr>
    </vt:vector>
  </TitlesOfParts>
  <Company>KPMG Norway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Aktører</dc:title>
  <dc:creator>Jensen, Robert Bo</dc:creator>
  <cp:lastModifiedBy>Peter Nyholm</cp:lastModifiedBy>
  <cp:revision>26</cp:revision>
  <cp:lastPrinted>2016-10-26T07:01:37Z</cp:lastPrinted>
  <dcterms:created xsi:type="dcterms:W3CDTF">2016-10-25T21:33:37Z</dcterms:created>
  <dcterms:modified xsi:type="dcterms:W3CDTF">2016-11-03T15:34:11Z</dcterms:modified>
  <cp:category>KPMG Confidential</cp:category>
</cp:coreProperties>
</file>